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Red Hat Text"/>
      <p:regular r:id="rId12"/>
    </p:embeddedFont>
    <p:embeddedFont>
      <p:font typeface="Red Hat Text"/>
      <p:regular r:id="rId13"/>
    </p:embeddedFont>
    <p:embeddedFont>
      <p:font typeface="Red Hat Text"/>
      <p:regular r:id="rId14"/>
    </p:embeddedFont>
    <p:embeddedFont>
      <p:font typeface="Red Hat Text"/>
      <p:regular r:id="rId15"/>
    </p:embeddedFont>
    <p:embeddedFont>
      <p:font typeface="Roboto Light"/>
      <p:regular r:id="rId16"/>
    </p:embeddedFont>
    <p:embeddedFont>
      <p:font typeface="Roboto Light"/>
      <p:regular r:id="rId17"/>
    </p:embeddedFont>
    <p:embeddedFont>
      <p:font typeface="Roboto Light"/>
      <p:regular r:id="rId18"/>
    </p:embeddedFont>
    <p:embeddedFont>
      <p:font typeface="Roboto Light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Relationship Id="rId18" Type="http://schemas.openxmlformats.org/officeDocument/2006/relationships/font" Target="fonts/font7.fntdata"/><Relationship Id="rId1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Predefined WorkFlow method would be ideal for environments where workloads are fixed and strraightforward.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45976"/>
            <a:ext cx="62475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DevSecOps Deployment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DevSecOps Deployment: Workflow vs Agent underscores the balance between predictable and a flexible pipeline deployment,  Dynamic Agent powered orchestration approach.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420" y="228600"/>
            <a:ext cx="942380" cy="49518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4983" y="1904524"/>
            <a:ext cx="5004316" cy="442055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635675"/>
            <a:ext cx="7556421" cy="1204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Workflow Design - Predictable DevSecOps Deployment</a:t>
            </a:r>
            <a:endParaRPr lang="en-US" sz="3750" dirty="0"/>
          </a:p>
        </p:txBody>
      </p:sp>
      <p:sp>
        <p:nvSpPr>
          <p:cNvPr id="5" name="Text 1"/>
          <p:cNvSpPr/>
          <p:nvPr/>
        </p:nvSpPr>
        <p:spPr>
          <a:xfrm>
            <a:off x="793790" y="2129790"/>
            <a:ext cx="75564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"Workflows" follow predefined code paths to orchestrate LLMs and tools.</a:t>
            </a:r>
            <a:endParaRPr lang="en-US" sz="1500" dirty="0"/>
          </a:p>
        </p:txBody>
      </p:sp>
      <p:sp>
        <p:nvSpPr>
          <p:cNvPr id="6" name="Shape 2"/>
          <p:cNvSpPr/>
          <p:nvPr/>
        </p:nvSpPr>
        <p:spPr>
          <a:xfrm>
            <a:off x="793790" y="2654975"/>
            <a:ext cx="433745" cy="433745"/>
          </a:xfrm>
          <a:prstGeom prst="roundRect">
            <a:avLst>
              <a:gd name="adj" fmla="val 6668"/>
            </a:avLst>
          </a:prstGeom>
          <a:solidFill>
            <a:srgbClr val="272D45"/>
          </a:solidFill>
          <a:ln/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01" y="2691051"/>
            <a:ext cx="289203" cy="36147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420297" y="2721173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Ingestion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420297" y="3138011"/>
            <a:ext cx="692991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Captures Git events (push/PR) and relevant context.</a:t>
            </a:r>
            <a:endParaRPr lang="en-US" sz="1500" dirty="0"/>
          </a:p>
        </p:txBody>
      </p:sp>
      <p:sp>
        <p:nvSpPr>
          <p:cNvPr id="10" name="Shape 5"/>
          <p:cNvSpPr/>
          <p:nvPr/>
        </p:nvSpPr>
        <p:spPr>
          <a:xfrm>
            <a:off x="793790" y="3831908"/>
            <a:ext cx="433745" cy="433745"/>
          </a:xfrm>
          <a:prstGeom prst="roundRect">
            <a:avLst>
              <a:gd name="adj" fmla="val 6668"/>
            </a:avLst>
          </a:prstGeom>
          <a:solidFill>
            <a:srgbClr val="272D45"/>
          </a:solidFill>
          <a:ln/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01" y="3867983"/>
            <a:ext cx="289203" cy="36147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420297" y="3898106"/>
            <a:ext cx="361902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Predefined Checks and Execution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1420297" y="4314944"/>
            <a:ext cx="692991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Performs series of security and quality gates run on code and build.</a:t>
            </a:r>
            <a:endParaRPr lang="en-US" sz="1500" dirty="0"/>
          </a:p>
        </p:txBody>
      </p:sp>
      <p:sp>
        <p:nvSpPr>
          <p:cNvPr id="14" name="Shape 8"/>
          <p:cNvSpPr/>
          <p:nvPr/>
        </p:nvSpPr>
        <p:spPr>
          <a:xfrm>
            <a:off x="793790" y="5008840"/>
            <a:ext cx="433745" cy="433745"/>
          </a:xfrm>
          <a:prstGeom prst="roundRect">
            <a:avLst>
              <a:gd name="adj" fmla="val 6668"/>
            </a:avLst>
          </a:prstGeom>
          <a:solidFill>
            <a:srgbClr val="272D45"/>
          </a:solidFill>
          <a:ln/>
        </p:spPr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001" y="5044916"/>
            <a:ext cx="289203" cy="361474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420297" y="5075039"/>
            <a:ext cx="2431613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Release &amp; Deployment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1420297" y="5491877"/>
            <a:ext cx="692991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Post preflight passes, Performs round off test then image is published and the workloads are deployed via GitOps. </a:t>
            </a:r>
            <a:endParaRPr lang="en-US" sz="1500" dirty="0"/>
          </a:p>
        </p:txBody>
      </p:sp>
      <p:sp>
        <p:nvSpPr>
          <p:cNvPr id="18" name="Shape 11"/>
          <p:cNvSpPr/>
          <p:nvPr/>
        </p:nvSpPr>
        <p:spPr>
          <a:xfrm>
            <a:off x="793790" y="6494145"/>
            <a:ext cx="433745" cy="433745"/>
          </a:xfrm>
          <a:prstGeom prst="roundRect">
            <a:avLst>
              <a:gd name="adj" fmla="val 6668"/>
            </a:avLst>
          </a:prstGeom>
          <a:solidFill>
            <a:srgbClr val="272D45"/>
          </a:solidFill>
          <a:ln/>
        </p:spPr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001" y="6530221"/>
            <a:ext cx="289203" cy="361474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420297" y="6560344"/>
            <a:ext cx="271343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 Drift Detection &amp; Rollout</a:t>
            </a:r>
            <a:endParaRPr lang="en-US" sz="1850" dirty="0"/>
          </a:p>
        </p:txBody>
      </p:sp>
      <p:sp>
        <p:nvSpPr>
          <p:cNvPr id="21" name="Text 13"/>
          <p:cNvSpPr/>
          <p:nvPr/>
        </p:nvSpPr>
        <p:spPr>
          <a:xfrm>
            <a:off x="1420297" y="6977182"/>
            <a:ext cx="692991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Ensures that workloads that lives in the cluster always matches Git, auto-fixing any drift.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2358" y="2433042"/>
            <a:ext cx="5089565" cy="336339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631388"/>
            <a:ext cx="650176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Agent Design - Dynamic deployment</a:t>
            </a:r>
            <a:endParaRPr lang="en-US" sz="3100" dirty="0"/>
          </a:p>
        </p:txBody>
      </p:sp>
      <p:sp>
        <p:nvSpPr>
          <p:cNvPr id="5" name="Text 1"/>
          <p:cNvSpPr/>
          <p:nvPr/>
        </p:nvSpPr>
        <p:spPr>
          <a:xfrm>
            <a:off x="793790" y="1365647"/>
            <a:ext cx="755642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Agents allow LLMs to decide their next steps and tool usage dynamically, maintaining control over task execution.</a:t>
            </a:r>
            <a:endParaRPr lang="en-US" sz="1250" dirty="0"/>
          </a:p>
        </p:txBody>
      </p:sp>
      <p:sp>
        <p:nvSpPr>
          <p:cNvPr id="6" name="Shape 2"/>
          <p:cNvSpPr/>
          <p:nvPr/>
        </p:nvSpPr>
        <p:spPr>
          <a:xfrm>
            <a:off x="793790" y="2052399"/>
            <a:ext cx="357188" cy="357188"/>
          </a:xfrm>
          <a:prstGeom prst="roundRect">
            <a:avLst>
              <a:gd name="adj" fmla="val 6668"/>
            </a:avLst>
          </a:prstGeom>
          <a:solidFill>
            <a:srgbClr val="272D45"/>
          </a:solidFill>
          <a:ln/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321" y="2082165"/>
            <a:ext cx="238125" cy="2976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309687" y="2106930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Ingestion</a:t>
            </a:r>
            <a:endParaRPr lang="en-US" sz="1550" dirty="0"/>
          </a:p>
        </p:txBody>
      </p:sp>
      <p:sp>
        <p:nvSpPr>
          <p:cNvPr id="9" name="Text 4"/>
          <p:cNvSpPr/>
          <p:nvPr/>
        </p:nvSpPr>
        <p:spPr>
          <a:xfrm>
            <a:off x="1309687" y="2450187"/>
            <a:ext cx="7040523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Captures Git events (push/PR) and relevant context.</a:t>
            </a:r>
            <a:endParaRPr lang="en-US" sz="1250" dirty="0"/>
          </a:p>
        </p:txBody>
      </p:sp>
      <p:sp>
        <p:nvSpPr>
          <p:cNvPr id="10" name="Shape 5"/>
          <p:cNvSpPr/>
          <p:nvPr/>
        </p:nvSpPr>
        <p:spPr>
          <a:xfrm>
            <a:off x="793790" y="3021806"/>
            <a:ext cx="357188" cy="357188"/>
          </a:xfrm>
          <a:prstGeom prst="roundRect">
            <a:avLst>
              <a:gd name="adj" fmla="val 6668"/>
            </a:avLst>
          </a:prstGeom>
          <a:solidFill>
            <a:srgbClr val="272D45"/>
          </a:solidFill>
          <a:ln/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21" y="3051572"/>
            <a:ext cx="238125" cy="29765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309687" y="3076337"/>
            <a:ext cx="2152055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Dynamic Tool Invocation</a:t>
            </a:r>
            <a:endParaRPr lang="en-US" sz="1550" dirty="0"/>
          </a:p>
        </p:txBody>
      </p:sp>
      <p:sp>
        <p:nvSpPr>
          <p:cNvPr id="13" name="Text 7"/>
          <p:cNvSpPr/>
          <p:nvPr/>
        </p:nvSpPr>
        <p:spPr>
          <a:xfrm>
            <a:off x="1309687" y="3419594"/>
            <a:ext cx="7040523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LLM independently outlines the deployment plan, choosing steps based on context.Invoke the appropriate tool for deployment. Eg: SAST, DAST, ArgoCD API calls to deploy.</a:t>
            </a:r>
            <a:endParaRPr lang="en-US" sz="1250" dirty="0"/>
          </a:p>
        </p:txBody>
      </p:sp>
      <p:sp>
        <p:nvSpPr>
          <p:cNvPr id="14" name="Shape 8"/>
          <p:cNvSpPr/>
          <p:nvPr/>
        </p:nvSpPr>
        <p:spPr>
          <a:xfrm>
            <a:off x="793790" y="4245293"/>
            <a:ext cx="357188" cy="357188"/>
          </a:xfrm>
          <a:prstGeom prst="roundRect">
            <a:avLst>
              <a:gd name="adj" fmla="val 6668"/>
            </a:avLst>
          </a:prstGeom>
          <a:solidFill>
            <a:srgbClr val="272D45"/>
          </a:solidFill>
          <a:ln/>
        </p:spPr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321" y="4275058"/>
            <a:ext cx="238125" cy="29765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309687" y="4299823"/>
            <a:ext cx="2002512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Release &amp; Deployment</a:t>
            </a:r>
            <a:endParaRPr lang="en-US" sz="1550" dirty="0"/>
          </a:p>
        </p:txBody>
      </p:sp>
      <p:sp>
        <p:nvSpPr>
          <p:cNvPr id="17" name="Text 10"/>
          <p:cNvSpPr/>
          <p:nvPr/>
        </p:nvSpPr>
        <p:spPr>
          <a:xfrm>
            <a:off x="1309687" y="4643080"/>
            <a:ext cx="7040523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Post preflight passes, Performs round off test then image is published to workloads and deployed via ArgoCD</a:t>
            </a:r>
            <a:endParaRPr lang="en-US" sz="1250" dirty="0"/>
          </a:p>
        </p:txBody>
      </p:sp>
      <p:sp>
        <p:nvSpPr>
          <p:cNvPr id="18" name="Shape 11"/>
          <p:cNvSpPr/>
          <p:nvPr/>
        </p:nvSpPr>
        <p:spPr>
          <a:xfrm>
            <a:off x="793790" y="5468779"/>
            <a:ext cx="357188" cy="357188"/>
          </a:xfrm>
          <a:prstGeom prst="roundRect">
            <a:avLst>
              <a:gd name="adj" fmla="val 6668"/>
            </a:avLst>
          </a:prstGeom>
          <a:solidFill>
            <a:srgbClr val="272D45"/>
          </a:solidFill>
          <a:ln/>
        </p:spPr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321" y="5498544"/>
            <a:ext cx="238125" cy="297656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309687" y="5523309"/>
            <a:ext cx="4067889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 Problem Solving &amp; Interactive Feedback Loop</a:t>
            </a:r>
            <a:endParaRPr lang="en-US" sz="1550" dirty="0"/>
          </a:p>
        </p:txBody>
      </p:sp>
      <p:sp>
        <p:nvSpPr>
          <p:cNvPr id="21" name="Text 13"/>
          <p:cNvSpPr/>
          <p:nvPr/>
        </p:nvSpPr>
        <p:spPr>
          <a:xfrm>
            <a:off x="1309687" y="5866567"/>
            <a:ext cx="7040523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Adapt the plan on-the-fly to handle unexpected conditions or config changes without a predefined path.</a:t>
            </a:r>
            <a:endParaRPr lang="en-US" sz="1250" dirty="0"/>
          </a:p>
        </p:txBody>
      </p:sp>
      <p:sp>
        <p:nvSpPr>
          <p:cNvPr id="22" name="Shape 14"/>
          <p:cNvSpPr/>
          <p:nvPr/>
        </p:nvSpPr>
        <p:spPr>
          <a:xfrm>
            <a:off x="793790" y="6692265"/>
            <a:ext cx="357188" cy="357188"/>
          </a:xfrm>
          <a:prstGeom prst="roundRect">
            <a:avLst>
              <a:gd name="adj" fmla="val 6668"/>
            </a:avLst>
          </a:prstGeom>
          <a:solidFill>
            <a:srgbClr val="272D45"/>
          </a:solidFill>
          <a:ln/>
        </p:spPr>
      </p:sp>
      <p:pic>
        <p:nvPicPr>
          <p:cNvPr id="23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321" y="6722031"/>
            <a:ext cx="238125" cy="297656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1309687" y="6746796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Observe &amp; Rollout</a:t>
            </a:r>
            <a:endParaRPr lang="en-US" sz="1550" dirty="0"/>
          </a:p>
        </p:txBody>
      </p:sp>
      <p:sp>
        <p:nvSpPr>
          <p:cNvPr id="25" name="Text 16"/>
          <p:cNvSpPr/>
          <p:nvPr/>
        </p:nvSpPr>
        <p:spPr>
          <a:xfrm>
            <a:off x="1309687" y="7090053"/>
            <a:ext cx="7040523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Ensures that workloads that lives in cluster always matches Git, auto-fixing any drift via metric and logs.</a:t>
            </a: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9737"/>
            <a:ext cx="12119134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Comparison: DevSecops Deployment Workflow vs Agent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793790" y="1737717"/>
            <a:ext cx="13042821" cy="5742146"/>
          </a:xfrm>
          <a:prstGeom prst="roundRect">
            <a:avLst>
              <a:gd name="adj" fmla="val 50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1745337"/>
            <a:ext cx="13027581" cy="54768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94291" y="1868567"/>
            <a:ext cx="2216110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Criteria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3603546" y="1868567"/>
            <a:ext cx="2912626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       Predective WorkFlow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814554" y="1868567"/>
            <a:ext cx="2740581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                  Dynamic Agent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801410" y="2293025"/>
            <a:ext cx="13027581" cy="8632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94291" y="2416254"/>
            <a:ext cx="221611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Predictability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3603546" y="2416254"/>
            <a:ext cx="481786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Fixed sequence: Every run follows the same sequence of scans, builds, and deploys.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8814554" y="2416254"/>
            <a:ext cx="482167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Dynamic Sequence -  Scan depth, rollout strategy &amp; retries vary based on real-time context and “reasoning.”</a:t>
            </a:r>
            <a:endParaRPr lang="en-US" sz="1500" dirty="0"/>
          </a:p>
        </p:txBody>
      </p:sp>
      <p:sp>
        <p:nvSpPr>
          <p:cNvPr id="12" name="Shape 10"/>
          <p:cNvSpPr/>
          <p:nvPr/>
        </p:nvSpPr>
        <p:spPr>
          <a:xfrm>
            <a:off x="801410" y="3156228"/>
            <a:ext cx="13027581" cy="8632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994291" y="3279458"/>
            <a:ext cx="221611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Manifests Updates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3603546" y="3279458"/>
            <a:ext cx="481786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CI pipeline (GitLab CI, SAST/DAST/IaC scanners), ArgoCD.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8814554" y="3279458"/>
            <a:ext cx="482167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Agents  dynamically invokes SAST/DAST/IaC scanners, Terraform/AWS/ArgoCD APIs.</a:t>
            </a:r>
            <a:endParaRPr lang="en-US" sz="1500" dirty="0"/>
          </a:p>
        </p:txBody>
      </p:sp>
      <p:sp>
        <p:nvSpPr>
          <p:cNvPr id="16" name="Shape 14"/>
          <p:cNvSpPr/>
          <p:nvPr/>
        </p:nvSpPr>
        <p:spPr>
          <a:xfrm>
            <a:off x="801410" y="4019431"/>
            <a:ext cx="13027581" cy="8632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994291" y="4142661"/>
            <a:ext cx="221611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Sync Mechanism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3603546" y="4142661"/>
            <a:ext cx="481786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GitOps-driven: Bump image tag in Git → ArgoCD sync → Kubernetes.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8814554" y="4142661"/>
            <a:ext cx="482167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Agent can call ArgoCD's API to reconcile instantly.</a:t>
            </a:r>
            <a:endParaRPr lang="en-US" sz="1500" dirty="0"/>
          </a:p>
        </p:txBody>
      </p:sp>
      <p:sp>
        <p:nvSpPr>
          <p:cNvPr id="20" name="Shape 18"/>
          <p:cNvSpPr/>
          <p:nvPr/>
        </p:nvSpPr>
        <p:spPr>
          <a:xfrm>
            <a:off x="801410" y="4882634"/>
            <a:ext cx="13027581" cy="8632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994291" y="5005864"/>
            <a:ext cx="221611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Recovery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3603546" y="5005864"/>
            <a:ext cx="481786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Pipeline reruns, ArgoCD enforces desired state, rollbacks on failure.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8814554" y="5005864"/>
            <a:ext cx="482167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Agent observes failures, re-thinks plan, self-heals or escalates.</a:t>
            </a:r>
            <a:endParaRPr lang="en-US" sz="1500" dirty="0"/>
          </a:p>
        </p:txBody>
      </p:sp>
      <p:sp>
        <p:nvSpPr>
          <p:cNvPr id="24" name="Shape 22"/>
          <p:cNvSpPr/>
          <p:nvPr/>
        </p:nvSpPr>
        <p:spPr>
          <a:xfrm>
            <a:off x="801410" y="5745837"/>
            <a:ext cx="13027581" cy="8632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994291" y="5869067"/>
            <a:ext cx="221611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Flexibility</a:t>
            </a:r>
            <a:endParaRPr lang="en-US" sz="1500" dirty="0"/>
          </a:p>
        </p:txBody>
      </p:sp>
      <p:sp>
        <p:nvSpPr>
          <p:cNvPr id="26" name="Text 24"/>
          <p:cNvSpPr/>
          <p:nvPr/>
        </p:nvSpPr>
        <p:spPr>
          <a:xfrm>
            <a:off x="3603546" y="5869067"/>
            <a:ext cx="481786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Low - Follows a strictly defined path.</a:t>
            </a:r>
            <a:endParaRPr lang="en-US" sz="1500" dirty="0"/>
          </a:p>
        </p:txBody>
      </p:sp>
      <p:sp>
        <p:nvSpPr>
          <p:cNvPr id="27" name="Text 25"/>
          <p:cNvSpPr/>
          <p:nvPr/>
        </p:nvSpPr>
        <p:spPr>
          <a:xfrm>
            <a:off x="8814554" y="5869067"/>
            <a:ext cx="482167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High - Adapts to unexpected conditions and policy changes.</a:t>
            </a:r>
            <a:endParaRPr lang="en-US" sz="1500" dirty="0"/>
          </a:p>
        </p:txBody>
      </p:sp>
      <p:sp>
        <p:nvSpPr>
          <p:cNvPr id="28" name="Shape 26"/>
          <p:cNvSpPr/>
          <p:nvPr/>
        </p:nvSpPr>
        <p:spPr>
          <a:xfrm>
            <a:off x="801410" y="6609040"/>
            <a:ext cx="13027581" cy="8632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994291" y="6732270"/>
            <a:ext cx="221611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Best Fit </a:t>
            </a:r>
            <a:endParaRPr lang="en-US" sz="1500" dirty="0"/>
          </a:p>
        </p:txBody>
      </p:sp>
      <p:sp>
        <p:nvSpPr>
          <p:cNvPr id="30" name="Text 28"/>
          <p:cNvSpPr/>
          <p:nvPr/>
        </p:nvSpPr>
        <p:spPr>
          <a:xfrm>
            <a:off x="3603546" y="6732270"/>
            <a:ext cx="481786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Stable and compliance-focused environments where consistency is essential with predefined workloads.</a:t>
            </a:r>
            <a:endParaRPr lang="en-US" sz="1500" dirty="0"/>
          </a:p>
        </p:txBody>
      </p:sp>
      <p:sp>
        <p:nvSpPr>
          <p:cNvPr id="31" name="Text 29"/>
          <p:cNvSpPr/>
          <p:nvPr/>
        </p:nvSpPr>
        <p:spPr>
          <a:xfrm>
            <a:off x="8814554" y="6732270"/>
            <a:ext cx="482167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Dynamic environments and context-aware security gates, conditional rollouts, and self-remediation.</a:t>
            </a:r>
            <a:endParaRPr lang="en-US" sz="1500" dirty="0"/>
          </a:p>
        </p:txBody>
      </p:sp>
      <p:pic>
        <p:nvPicPr>
          <p:cNvPr id="3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59420" y="228600"/>
            <a:ext cx="942380" cy="49518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4698"/>
            <a:ext cx="74960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When to Use Which Approach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704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Workflow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25159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Predictable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 Executes the same security checks in the same order every time.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5669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Auditable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 Entire pipeline lives in Git- easy to review and prove compliance.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6179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Simple &amp; Reliable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 A straight, linear process that’s trivial to test, debug, and maintain.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66689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When to use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 Ideal for environments where consistency, repeatability, and straightforward proccess and approaches.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26704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Agents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325159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Adaptive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 Runs deep scans on high-risk changes and quick scans on routine updates.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05669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Autonomous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 Attempts self-remediation or escalates failures without human hand-holding.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86179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Traceable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 Logs every reasoning step and action, preserving a rich audit trail.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66689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When to use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 Best for dynamic environments needing context-driven checks, multi-tool orchestration, and self-healing capabilities.</a:t>
            </a:r>
            <a:endParaRPr lang="en-US" sz="175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59420" y="228600"/>
            <a:ext cx="942380" cy="49518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2025-06-30T09:41:55Z</dcterms:created>
  <dcterms:modified xsi:type="dcterms:W3CDTF">2025-06-30T09:41:55Z</dcterms:modified>
</cp:coreProperties>
</file>